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66" r:id="rId4"/>
    <p:sldId id="258" r:id="rId5"/>
    <p:sldId id="259" r:id="rId6"/>
    <p:sldId id="260" r:id="rId7"/>
    <p:sldId id="265" r:id="rId8"/>
    <p:sldId id="261" r:id="rId9"/>
    <p:sldId id="263" r:id="rId10"/>
    <p:sldId id="264" r:id="rId11"/>
    <p:sldId id="267"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02" y="-9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04B95D6-0868-4D6C-AA85-BCC0F7AA7EDD}" type="datetimeFigureOut">
              <a:rPr lang="de-DE" smtClean="0"/>
              <a:pPr/>
              <a:t>06.12.2016</a:t>
            </a:fld>
            <a:endParaRPr lang="de-D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B16E2-892B-4648-BC7E-719FEBECEFEA}" type="slidenum">
              <a:rPr lang="de-DE" smtClean="0"/>
              <a:pPr/>
              <a:t>‹Nr.›</a:t>
            </a:fld>
            <a:endParaRPr lang="de-DE"/>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7B16E2-892B-4648-BC7E-719FEBECEFEA}" type="slidenum">
              <a:rPr lang="de-DE" smtClean="0"/>
              <a:pPr/>
              <a:t>‹Nr.›</a:t>
            </a:fld>
            <a:endParaRPr lang="de-DE"/>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7B16E2-892B-4648-BC7E-719FEBECEFEA}" type="slidenum">
              <a:rPr lang="de-DE" smtClean="0"/>
              <a:pPr/>
              <a:t>‹Nr.›</a:t>
            </a:fld>
            <a:endParaRPr lang="de-DE"/>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7B16E2-892B-4648-BC7E-719FEBECEFEA}" type="slidenum">
              <a:rPr lang="de-DE" smtClean="0"/>
              <a:pPr/>
              <a:t>‹Nr.›</a:t>
            </a:fld>
            <a:endParaRPr lang="de-DE"/>
          </a:p>
        </p:txBody>
      </p:sp>
      <p:sp>
        <p:nvSpPr>
          <p:cNvPr id="11" name="Title 10"/>
          <p:cNvSpPr>
            <a:spLocks noGrp="1"/>
          </p:cNvSpPr>
          <p:nvPr>
            <p:ph type="title"/>
          </p:nvPr>
        </p:nvSpPr>
        <p:spPr/>
        <p:txBody>
          <a:bodyPr/>
          <a:lstStyle/>
          <a:p>
            <a:r>
              <a:rPr lang="de-DE" smtClean="0"/>
              <a:t>Titelmasterformat durch Klicken bearbeiten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7B16E2-892B-4648-BC7E-719FEBECEFEA}"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7B16E2-892B-4648-BC7E-719FEBECEFEA}" type="slidenum">
              <a:rPr lang="de-DE" smtClean="0"/>
              <a:pPr/>
              <a:t>‹Nr.›</a:t>
            </a:fld>
            <a:endParaRPr lang="de-DE"/>
          </a:p>
        </p:txBody>
      </p:sp>
      <p:sp>
        <p:nvSpPr>
          <p:cNvPr id="12" name="Title 1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7B16E2-892B-4648-BC7E-719FEBECEFEA}" type="slidenum">
              <a:rPr lang="de-DE" smtClean="0"/>
              <a:pPr/>
              <a:t>‹Nr.›</a:t>
            </a:fld>
            <a:endParaRPr lang="de-DE"/>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7B16E2-892B-4648-BC7E-719FEBECEFEA}" type="slidenum">
              <a:rPr lang="de-DE" smtClean="0"/>
              <a:pPr/>
              <a:t>‹Nr.›</a:t>
            </a:fld>
            <a:endParaRPr lang="de-DE"/>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7B16E2-892B-4648-BC7E-719FEBECEFE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de-DE" smtClean="0"/>
              <a:t>Titelmasterformat durch Klicken bearbeiten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7B16E2-892B-4648-BC7E-719FEBECEFE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de-DE" smtClean="0"/>
              <a:t>Titelmasterformat durch Klicken bearbeiten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004B95D6-0868-4D6C-AA85-BCC0F7AA7EDD}" type="datetimeFigureOut">
              <a:rPr lang="de-DE" smtClean="0"/>
              <a:pPr/>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7B16E2-892B-4648-BC7E-719FEBECEFE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04B95D6-0868-4D6C-AA85-BCC0F7AA7EDD}" type="datetimeFigureOut">
              <a:rPr lang="de-DE" smtClean="0"/>
              <a:pPr/>
              <a:t>06.12.2016</a:t>
            </a:fld>
            <a:endParaRPr lang="de-D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de-D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57B16E2-892B-4648-BC7E-719FEBECEFE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47950" y="2262981"/>
            <a:ext cx="3848100" cy="3848100"/>
          </a:xfrm>
        </p:spPr>
      </p:pic>
      <p:sp>
        <p:nvSpPr>
          <p:cNvPr id="2" name="Titel 1"/>
          <p:cNvSpPr>
            <a:spLocks noGrp="1"/>
          </p:cNvSpPr>
          <p:nvPr>
            <p:ph type="title"/>
          </p:nvPr>
        </p:nvSpPr>
        <p:spPr>
          <a:xfrm>
            <a:off x="683568" y="908720"/>
            <a:ext cx="7756263" cy="1054250"/>
          </a:xfrm>
        </p:spPr>
        <p:txBody>
          <a:bodyPr/>
          <a:lstStyle/>
          <a:p>
            <a:r>
              <a:rPr lang="de-DE" sz="4000" dirty="0" smtClean="0"/>
              <a:t>Erlebnis-Kochschule </a:t>
            </a:r>
            <a:r>
              <a:rPr lang="de-DE" sz="4000" dirty="0" err="1" smtClean="0"/>
              <a:t>Viehbrook</a:t>
            </a:r>
            <a:endParaRPr lang="de-DE" sz="4000" dirty="0"/>
          </a:p>
        </p:txBody>
      </p:sp>
      <p:pic>
        <p:nvPicPr>
          <p:cNvPr id="5"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286062"/>
            <a:ext cx="864096" cy="813267"/>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900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Positive Effekte</a:t>
            </a:r>
            <a:endParaRPr lang="de-DE" dirty="0"/>
          </a:p>
        </p:txBody>
      </p:sp>
      <p:sp>
        <p:nvSpPr>
          <p:cNvPr id="3" name="Inhaltsplatzhalter 2"/>
          <p:cNvSpPr>
            <a:spLocks noGrp="1"/>
          </p:cNvSpPr>
          <p:nvPr>
            <p:ph idx="1"/>
          </p:nvPr>
        </p:nvSpPr>
        <p:spPr/>
        <p:txBody>
          <a:bodyPr>
            <a:normAutofit/>
          </a:bodyPr>
          <a:lstStyle/>
          <a:p>
            <a:r>
              <a:rPr lang="de-DE" sz="1400" dirty="0"/>
              <a:t>Der innovative Ansatz besteht im Schwerpunkt auf der Verwendung von  hofeigenen und regionalen Produkten. Zugleich stellt die Mischung aus </a:t>
            </a:r>
            <a:r>
              <a:rPr lang="de-DE" sz="1400" dirty="0" err="1"/>
              <a:t>Wissenvermittlung</a:t>
            </a:r>
            <a:r>
              <a:rPr lang="de-DE" sz="1400" dirty="0"/>
              <a:t> und Kochen als Gemeinschaftserlebnis etwas innovatives dar. Durch diese Komponenten werden folgende Bereiche gefördert und gestärkt</a:t>
            </a:r>
            <a:r>
              <a:rPr lang="de-DE" sz="1400" dirty="0" smtClean="0"/>
              <a:t>:</a:t>
            </a:r>
            <a:br>
              <a:rPr lang="de-DE" sz="1400" dirty="0" smtClean="0"/>
            </a:br>
            <a:endParaRPr lang="de-DE" sz="1400" dirty="0"/>
          </a:p>
          <a:p>
            <a:r>
              <a:rPr lang="de-DE" sz="1400" dirty="0"/>
              <a:t>* Regionale Wertschöpfungsketten stärken und </a:t>
            </a:r>
            <a:r>
              <a:rPr lang="de-DE" sz="1400" dirty="0" smtClean="0"/>
              <a:t>erhalten</a:t>
            </a:r>
            <a:br>
              <a:rPr lang="de-DE" sz="1400" dirty="0" smtClean="0"/>
            </a:br>
            <a:endParaRPr lang="de-DE" sz="1400" dirty="0"/>
          </a:p>
          <a:p>
            <a:r>
              <a:rPr lang="de-DE" sz="1400" dirty="0"/>
              <a:t>* Neue Bildungsangebote in der ländlichen </a:t>
            </a:r>
            <a:r>
              <a:rPr lang="de-DE" sz="1400" dirty="0" smtClean="0"/>
              <a:t>Region</a:t>
            </a:r>
            <a:br>
              <a:rPr lang="de-DE" sz="1400" dirty="0" smtClean="0"/>
            </a:br>
            <a:r>
              <a:rPr lang="de-DE" sz="1400" dirty="0"/>
              <a:t/>
            </a:r>
            <a:br>
              <a:rPr lang="de-DE" sz="1400" dirty="0"/>
            </a:br>
            <a:r>
              <a:rPr lang="de-DE" sz="1400" dirty="0"/>
              <a:t>* Stärkung der Lebensqualität durch ein attraktives Bildungs- und Freizeitangebot</a:t>
            </a:r>
            <a:r>
              <a:rPr lang="de-DE" sz="1400" dirty="0" smtClean="0"/>
              <a:t>.</a:t>
            </a:r>
            <a:br>
              <a:rPr lang="de-DE" sz="1400" dirty="0" smtClean="0"/>
            </a:br>
            <a:r>
              <a:rPr lang="de-DE" sz="1400" dirty="0"/>
              <a:t/>
            </a:r>
            <a:br>
              <a:rPr lang="de-DE" sz="1400" dirty="0"/>
            </a:br>
            <a:r>
              <a:rPr lang="de-DE" sz="1400" dirty="0"/>
              <a:t>* Entstehung neuer Arbeitsplätze</a:t>
            </a:r>
          </a:p>
        </p:txBody>
      </p:sp>
      <p:sp>
        <p:nvSpPr>
          <p:cNvPr id="4" name="Textplatzhalter 3"/>
          <p:cNvSpPr>
            <a:spLocks noGrp="1"/>
          </p:cNvSpPr>
          <p:nvPr>
            <p:ph type="body" sz="half" idx="2"/>
          </p:nvPr>
        </p:nvSpPr>
        <p:spPr>
          <a:xfrm>
            <a:off x="5076056" y="4005064"/>
            <a:ext cx="3411725" cy="1193340"/>
          </a:xfrm>
        </p:spPr>
        <p:txBody>
          <a:bodyPr/>
          <a:lstStyle/>
          <a:p>
            <a:pPr algn="ctr"/>
            <a:r>
              <a:rPr lang="de-DE" i="1" dirty="0" smtClean="0"/>
              <a:t>Wertschöpfung, Bildung, Lebensqualität und Arbeitsplätze </a:t>
            </a:r>
            <a:br>
              <a:rPr lang="de-DE" i="1" dirty="0" smtClean="0"/>
            </a:br>
            <a:r>
              <a:rPr lang="de-DE" i="1" dirty="0" smtClean="0"/>
              <a:t>für den Ländlichen Raum </a:t>
            </a:r>
            <a:endParaRPr lang="de-DE" i="1" dirty="0"/>
          </a:p>
        </p:txBody>
      </p:sp>
      <p:pic>
        <p:nvPicPr>
          <p:cNvPr id="5" name="Picture 2" descr="C:\Users\Kirsten\Documents\Logo Wilde Kochschule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6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7624" y="2492896"/>
            <a:ext cx="6696744" cy="1323439"/>
          </a:xfrm>
          <a:prstGeom prst="rect">
            <a:avLst/>
          </a:prstGeom>
          <a:noFill/>
        </p:spPr>
        <p:txBody>
          <a:bodyPr wrap="square" rtlCol="0">
            <a:spAutoFit/>
          </a:bodyPr>
          <a:lstStyle/>
          <a:p>
            <a:pPr algn="ctr"/>
            <a:r>
              <a:rPr lang="de-DE" sz="4000" b="1" i="1" dirty="0" smtClean="0"/>
              <a:t>Vielen Dank </a:t>
            </a:r>
          </a:p>
          <a:p>
            <a:pPr algn="ctr"/>
            <a:r>
              <a:rPr lang="de-DE" sz="4000" b="1" i="1" dirty="0" smtClean="0"/>
              <a:t>Für Ihre Aufmerksamkeit!</a:t>
            </a:r>
            <a:endParaRPr lang="de-DE" sz="4000" b="1" i="1" dirty="0"/>
          </a:p>
        </p:txBody>
      </p:sp>
      <p:pic>
        <p:nvPicPr>
          <p:cNvPr id="3" name="Grafik 2"/>
          <p:cNvPicPr/>
          <p:nvPr/>
        </p:nvPicPr>
        <p:blipFill>
          <a:blip r:embed="rId2" cstate="print">
            <a:extLst>
              <a:ext uri="{28A0092B-C50C-407E-A947-70E740481C1C}">
                <a14:useLocalDpi xmlns="" xmlns:a14="http://schemas.microsoft.com/office/drawing/2010/main" val="0"/>
              </a:ext>
            </a:extLst>
          </a:blip>
          <a:stretch>
            <a:fillRect/>
          </a:stretch>
        </p:blipFill>
        <p:spPr>
          <a:xfrm>
            <a:off x="3527884" y="4365104"/>
            <a:ext cx="2016224" cy="1800200"/>
          </a:xfrm>
          <a:prstGeom prst="rect">
            <a:avLst/>
          </a:prstGeom>
        </p:spPr>
      </p:pic>
    </p:spTree>
    <p:extLst>
      <p:ext uri="{BB962C8B-B14F-4D97-AF65-F5344CB8AC3E}">
        <p14:creationId xmlns="" xmlns:p14="http://schemas.microsoft.com/office/powerpoint/2010/main" val="339424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 xmlns:a14="http://schemas.microsoft.com/office/drawing/2010/main" val="0"/>
              </a:ext>
            </a:extLst>
          </a:blip>
          <a:srcRect t="44305" b="11390"/>
          <a:stretch/>
        </p:blipFill>
        <p:spPr>
          <a:xfrm>
            <a:off x="-1429" y="4149080"/>
            <a:ext cx="9144000" cy="2063300"/>
          </a:xfrm>
          <a:prstGeom prst="rect">
            <a:avLst/>
          </a:prstGeom>
        </p:spPr>
      </p:pic>
      <p:pic>
        <p:nvPicPr>
          <p:cNvPr id="1026" name="Picture 2" descr="Bildergebnis für hof viehbroo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023136"/>
            <a:ext cx="6960767" cy="208823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feld 2"/>
          <p:cNvSpPr txBox="1"/>
          <p:nvPr/>
        </p:nvSpPr>
        <p:spPr>
          <a:xfrm>
            <a:off x="2123728" y="476672"/>
            <a:ext cx="4896544" cy="369332"/>
          </a:xfrm>
          <a:prstGeom prst="rect">
            <a:avLst/>
          </a:prstGeom>
          <a:noFill/>
        </p:spPr>
        <p:txBody>
          <a:bodyPr wrap="square" rtlCol="0">
            <a:spAutoFit/>
          </a:bodyPr>
          <a:lstStyle/>
          <a:p>
            <a:pPr algn="ctr"/>
            <a:r>
              <a:rPr lang="de-DE" dirty="0" smtClean="0"/>
              <a:t>Hof </a:t>
            </a:r>
            <a:r>
              <a:rPr lang="de-DE" dirty="0" err="1" smtClean="0"/>
              <a:t>Viehbrook</a:t>
            </a:r>
            <a:r>
              <a:rPr lang="de-DE" dirty="0" smtClean="0"/>
              <a:t> 2008 </a:t>
            </a:r>
            <a:endParaRPr lang="de-DE" dirty="0"/>
          </a:p>
        </p:txBody>
      </p:sp>
      <p:sp>
        <p:nvSpPr>
          <p:cNvPr id="5" name="Textfeld 4"/>
          <p:cNvSpPr txBox="1"/>
          <p:nvPr/>
        </p:nvSpPr>
        <p:spPr>
          <a:xfrm>
            <a:off x="2296921" y="3501008"/>
            <a:ext cx="4896544" cy="369332"/>
          </a:xfrm>
          <a:prstGeom prst="rect">
            <a:avLst/>
          </a:prstGeom>
          <a:noFill/>
        </p:spPr>
        <p:txBody>
          <a:bodyPr wrap="square" rtlCol="0">
            <a:spAutoFit/>
          </a:bodyPr>
          <a:lstStyle/>
          <a:p>
            <a:pPr algn="ctr"/>
            <a:r>
              <a:rPr lang="de-DE" dirty="0" smtClean="0"/>
              <a:t>Hof </a:t>
            </a:r>
            <a:r>
              <a:rPr lang="de-DE" dirty="0" err="1" smtClean="0"/>
              <a:t>Viehbrook</a:t>
            </a:r>
            <a:r>
              <a:rPr lang="de-DE" dirty="0" smtClean="0"/>
              <a:t> seit 2012  </a:t>
            </a:r>
            <a:endParaRPr lang="de-DE" dirty="0"/>
          </a:p>
        </p:txBody>
      </p:sp>
    </p:spTree>
    <p:extLst>
      <p:ext uri="{BB962C8B-B14F-4D97-AF65-F5344CB8AC3E}">
        <p14:creationId xmlns="" xmlns:p14="http://schemas.microsoft.com/office/powerpoint/2010/main" val="179188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Der Hof </a:t>
            </a:r>
            <a:r>
              <a:rPr lang="de-DE" dirty="0" err="1" smtClean="0"/>
              <a:t>Viehbrook</a:t>
            </a:r>
            <a:r>
              <a:rPr lang="de-DE" dirty="0" smtClean="0"/>
              <a:t> </a:t>
            </a:r>
            <a:br>
              <a:rPr lang="de-DE" dirty="0" smtClean="0"/>
            </a:br>
            <a:r>
              <a:rPr lang="de-DE" dirty="0" smtClean="0"/>
              <a:t>heute</a:t>
            </a:r>
            <a:endParaRPr lang="de-DE" dirty="0"/>
          </a:p>
        </p:txBody>
      </p:sp>
      <p:sp>
        <p:nvSpPr>
          <p:cNvPr id="3" name="Inhaltsplatzhalter 2"/>
          <p:cNvSpPr>
            <a:spLocks noGrp="1"/>
          </p:cNvSpPr>
          <p:nvPr>
            <p:ph idx="1"/>
          </p:nvPr>
        </p:nvSpPr>
        <p:spPr>
          <a:xfrm>
            <a:off x="611560" y="260648"/>
            <a:ext cx="4116667" cy="6192688"/>
          </a:xfrm>
        </p:spPr>
        <p:txBody>
          <a:bodyPr>
            <a:normAutofit lnSpcReduction="10000"/>
          </a:bodyPr>
          <a:lstStyle/>
          <a:p>
            <a:r>
              <a:rPr lang="de-DE" sz="1400" dirty="0" smtClean="0"/>
              <a:t>Aus dem Projekt Hof </a:t>
            </a:r>
            <a:r>
              <a:rPr lang="de-DE" sz="1400" dirty="0" err="1" smtClean="0"/>
              <a:t>Viehbrook</a:t>
            </a:r>
            <a:r>
              <a:rPr lang="de-DE" sz="1400" dirty="0" smtClean="0"/>
              <a:t> ist geworden: </a:t>
            </a:r>
            <a:br>
              <a:rPr lang="de-DE" sz="1400" dirty="0" smtClean="0"/>
            </a:br>
            <a:r>
              <a:rPr lang="de-DE" sz="1400" dirty="0" smtClean="0"/>
              <a:t/>
            </a:r>
            <a:br>
              <a:rPr lang="de-DE" sz="1400" dirty="0" smtClean="0"/>
            </a:br>
            <a:r>
              <a:rPr lang="de-DE" sz="1400" dirty="0" smtClean="0"/>
              <a:t>ein Betrieb mit : </a:t>
            </a:r>
          </a:p>
          <a:p>
            <a:r>
              <a:rPr lang="de-DE" sz="1400" b="1" u="sng" dirty="0" smtClean="0"/>
              <a:t>Landwirtschaft: </a:t>
            </a:r>
          </a:p>
          <a:p>
            <a:pPr marL="0" indent="0">
              <a:buNone/>
            </a:pPr>
            <a:r>
              <a:rPr lang="de-DE" sz="1400" dirty="0" smtClean="0"/>
              <a:t>        Acker- und Futteranbau, Weidewirtschaft</a:t>
            </a:r>
            <a:br>
              <a:rPr lang="de-DE" sz="1400" dirty="0" smtClean="0"/>
            </a:br>
            <a:r>
              <a:rPr lang="de-DE" sz="1400" dirty="0" smtClean="0"/>
              <a:t>        Tierhaltung und Tierzucht </a:t>
            </a:r>
            <a:br>
              <a:rPr lang="de-DE" sz="1400" dirty="0" smtClean="0"/>
            </a:br>
            <a:r>
              <a:rPr lang="de-DE" sz="1400" dirty="0" smtClean="0"/>
              <a:t>        Direktvermarktung der hofeigenen Produkte</a:t>
            </a:r>
            <a:br>
              <a:rPr lang="de-DE" sz="1400" dirty="0" smtClean="0"/>
            </a:br>
            <a:endParaRPr lang="de-DE" sz="1400" dirty="0" smtClean="0"/>
          </a:p>
          <a:p>
            <a:r>
              <a:rPr lang="de-DE" sz="1400" b="1" u="sng" dirty="0" smtClean="0"/>
              <a:t>Dienstleistung: </a:t>
            </a:r>
            <a:r>
              <a:rPr lang="de-DE" sz="1400" dirty="0" smtClean="0"/>
              <a:t/>
            </a:r>
            <a:br>
              <a:rPr lang="de-DE" sz="1400" dirty="0" smtClean="0"/>
            </a:br>
            <a:r>
              <a:rPr lang="de-DE" sz="1400" dirty="0" smtClean="0"/>
              <a:t>Gastronomie mit Café, Restaurant und Veranstaltungsbetrieb, Beherbergungsbetrieb mit Hotelzimmern und Ferienwohnung,</a:t>
            </a:r>
            <a:br>
              <a:rPr lang="de-DE" sz="1400" dirty="0" smtClean="0"/>
            </a:br>
            <a:r>
              <a:rPr lang="de-DE" sz="1400" dirty="0" smtClean="0"/>
              <a:t>Hofladen mit hofeigenen und regionalen Produkten,</a:t>
            </a:r>
            <a:br>
              <a:rPr lang="de-DE" sz="1400" dirty="0" smtClean="0"/>
            </a:br>
            <a:r>
              <a:rPr lang="de-DE" sz="1400" dirty="0" smtClean="0"/>
              <a:t> Trauzimmer für standesamtliche Trauungen</a:t>
            </a:r>
            <a:br>
              <a:rPr lang="de-DE" sz="1400" dirty="0" smtClean="0"/>
            </a:br>
            <a:endParaRPr lang="de-DE" sz="1400" dirty="0" smtClean="0"/>
          </a:p>
          <a:p>
            <a:r>
              <a:rPr lang="de-DE" sz="1400" b="1" u="sng" dirty="0" smtClean="0"/>
              <a:t>Pädagogik und Bildung</a:t>
            </a:r>
            <a:r>
              <a:rPr lang="de-DE" sz="1400" dirty="0" smtClean="0"/>
              <a:t/>
            </a:r>
            <a:br>
              <a:rPr lang="de-DE" sz="1400" dirty="0" smtClean="0"/>
            </a:br>
            <a:r>
              <a:rPr lang="de-DE" sz="1400" dirty="0" smtClean="0"/>
              <a:t>Bauernhofpädagogik, Seminarbetrieb, Schmiedekurse</a:t>
            </a:r>
            <a:br>
              <a:rPr lang="de-DE" sz="1400" dirty="0" smtClean="0"/>
            </a:br>
            <a:r>
              <a:rPr lang="de-DE" sz="1400" dirty="0" smtClean="0"/>
              <a:t> </a:t>
            </a:r>
          </a:p>
          <a:p>
            <a:r>
              <a:rPr lang="de-DE" sz="1400" dirty="0" smtClean="0"/>
              <a:t>Ein </a:t>
            </a:r>
            <a:r>
              <a:rPr lang="de-DE" sz="1400" b="1" dirty="0" smtClean="0"/>
              <a:t>Arbeitgeber</a:t>
            </a:r>
            <a:r>
              <a:rPr lang="de-DE" sz="1400" dirty="0" smtClean="0"/>
              <a:t> mit </a:t>
            </a:r>
            <a:br>
              <a:rPr lang="de-DE" sz="1400" dirty="0" smtClean="0"/>
            </a:br>
            <a:r>
              <a:rPr lang="de-DE" sz="1400" dirty="0" smtClean="0"/>
              <a:t>14 Festangestellten Mitarbeitern, Auszubildenden  und </a:t>
            </a:r>
            <a:r>
              <a:rPr lang="de-DE" sz="1400" dirty="0" err="1" smtClean="0"/>
              <a:t>Föjlern</a:t>
            </a:r>
            <a:r>
              <a:rPr lang="de-DE" sz="1400" dirty="0" smtClean="0"/>
              <a:t>.</a:t>
            </a:r>
            <a:br>
              <a:rPr lang="de-DE" sz="1400" dirty="0" smtClean="0"/>
            </a:br>
            <a:endParaRPr lang="de-DE" sz="1400" dirty="0" smtClean="0"/>
          </a:p>
          <a:p>
            <a:r>
              <a:rPr lang="de-DE" sz="1400" dirty="0" smtClean="0"/>
              <a:t>Ein </a:t>
            </a:r>
            <a:r>
              <a:rPr lang="de-DE" sz="1400" b="1" dirty="0" smtClean="0"/>
              <a:t>multifunktionales Zentrum  </a:t>
            </a:r>
            <a:r>
              <a:rPr lang="de-DE" sz="1400" dirty="0" smtClean="0"/>
              <a:t>in der Region </a:t>
            </a:r>
            <a:br>
              <a:rPr lang="de-DE" sz="1400" dirty="0" smtClean="0"/>
            </a:br>
            <a:r>
              <a:rPr lang="de-DE" sz="1400" dirty="0" smtClean="0"/>
              <a:t> </a:t>
            </a:r>
            <a:endParaRPr lang="de-DE" sz="1400"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57555" y="4365104"/>
            <a:ext cx="4070419" cy="1728192"/>
          </a:xfrm>
          <a:prstGeom prst="rect">
            <a:avLst/>
          </a:prstGeom>
        </p:spPr>
      </p:pic>
      <p:pic>
        <p:nvPicPr>
          <p:cNvPr id="7" name="Grafik 6"/>
          <p:cNvPicPr/>
          <p:nvPr/>
        </p:nvPicPr>
        <p:blipFill>
          <a:blip r:embed="rId3" cstate="print">
            <a:extLst>
              <a:ext uri="{28A0092B-C50C-407E-A947-70E740481C1C}">
                <a14:useLocalDpi xmlns="" xmlns:a14="http://schemas.microsoft.com/office/drawing/2010/main" val="0"/>
              </a:ext>
            </a:extLst>
          </a:blip>
          <a:stretch>
            <a:fillRect/>
          </a:stretch>
        </p:blipFill>
        <p:spPr>
          <a:xfrm>
            <a:off x="5724128" y="476672"/>
            <a:ext cx="2016224" cy="1800200"/>
          </a:xfrm>
          <a:prstGeom prst="rect">
            <a:avLst/>
          </a:prstGeom>
        </p:spPr>
      </p:pic>
    </p:spTree>
    <p:extLst>
      <p:ext uri="{BB962C8B-B14F-4D97-AF65-F5344CB8AC3E}">
        <p14:creationId xmlns="" xmlns:p14="http://schemas.microsoft.com/office/powerpoint/2010/main" val="18543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Idee</a:t>
            </a:r>
            <a:endParaRPr lang="de-DE" dirty="0"/>
          </a:p>
        </p:txBody>
      </p:sp>
      <p:sp>
        <p:nvSpPr>
          <p:cNvPr id="3" name="Inhaltsplatzhalter 2"/>
          <p:cNvSpPr>
            <a:spLocks noGrp="1"/>
          </p:cNvSpPr>
          <p:nvPr>
            <p:ph idx="1"/>
          </p:nvPr>
        </p:nvSpPr>
        <p:spPr>
          <a:xfrm>
            <a:off x="692001" y="559399"/>
            <a:ext cx="4116667" cy="3877713"/>
          </a:xfrm>
        </p:spPr>
        <p:txBody>
          <a:bodyPr>
            <a:normAutofit/>
          </a:bodyPr>
          <a:lstStyle/>
          <a:p>
            <a:r>
              <a:rPr lang="de-DE" sz="1600" dirty="0"/>
              <a:t>Auf dem Hof </a:t>
            </a:r>
            <a:r>
              <a:rPr lang="de-DE" sz="1600" dirty="0" err="1"/>
              <a:t>Viehbrook</a:t>
            </a:r>
            <a:r>
              <a:rPr lang="de-DE" sz="1600" dirty="0"/>
              <a:t> soll eine Kochschule entstehen.  Eine Kochschule, die Wissensvermittlung und Kocherlebnis miteinander auf eine ganz besondere Art und Weise verbindet. Gemeinschaftliches Kochen von traditionellen und modernen Gerichten,  Rezepte aus der Region aber auch internationale Speisen mit frischen und regionalen Produkten stellen die Basis für die Angebote in der Kochschule dar. </a:t>
            </a:r>
          </a:p>
        </p:txBody>
      </p:sp>
      <p:sp>
        <p:nvSpPr>
          <p:cNvPr id="4" name="Textplatzhalter 3"/>
          <p:cNvSpPr>
            <a:spLocks noGrp="1"/>
          </p:cNvSpPr>
          <p:nvPr>
            <p:ph type="body" sz="half" idx="2"/>
          </p:nvPr>
        </p:nvSpPr>
        <p:spPr/>
        <p:txBody>
          <a:bodyPr/>
          <a:lstStyle/>
          <a:p>
            <a:pPr algn="ctr"/>
            <a:r>
              <a:rPr lang="de-DE" i="1" dirty="0" smtClean="0"/>
              <a:t>Eine Erlebniskochschule für Wissensvermittlung und Kochen als Gemeinschafts-Erlebnis </a:t>
            </a:r>
            <a:endParaRPr lang="de-DE"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5696" y="4212084"/>
            <a:ext cx="2315716" cy="2376656"/>
          </a:xfrm>
          <a:prstGeom prst="rect">
            <a:avLst/>
          </a:prstGeom>
        </p:spPr>
      </p:pic>
      <p:pic>
        <p:nvPicPr>
          <p:cNvPr id="2050"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67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t>Das Projekt</a:t>
            </a:r>
            <a:endParaRPr lang="de-DE" sz="2400" dirty="0"/>
          </a:p>
        </p:txBody>
      </p:sp>
      <p:sp>
        <p:nvSpPr>
          <p:cNvPr id="3" name="Inhaltsplatzhalter 2"/>
          <p:cNvSpPr>
            <a:spLocks noGrp="1"/>
          </p:cNvSpPr>
          <p:nvPr>
            <p:ph idx="1"/>
          </p:nvPr>
        </p:nvSpPr>
        <p:spPr>
          <a:xfrm>
            <a:off x="683568" y="836712"/>
            <a:ext cx="4116667" cy="3633267"/>
          </a:xfrm>
        </p:spPr>
        <p:txBody>
          <a:bodyPr>
            <a:normAutofit/>
          </a:bodyPr>
          <a:lstStyle/>
          <a:p>
            <a:r>
              <a:rPr lang="de-DE" sz="1400" dirty="0"/>
              <a:t>Eine Erlebnis-Kochschule, bei der gemeinschaftliches Kochen mit hofeigenen und  regionalen Produkten im Mittelpunkt steht und zugleich Wissen über Natur, Tiere, Landwirtschaft und Lebensmittel vermittelt werden soll.</a:t>
            </a:r>
            <a:r>
              <a:rPr lang="de-DE" sz="1400" b="1" dirty="0"/>
              <a:t> </a:t>
            </a:r>
            <a:r>
              <a:rPr lang="de-DE" sz="1400" dirty="0"/>
              <a:t>Die inhaltlichen Schwerpunkte sollen auf der Wissensvermittlung über Lebensmittel und deren Zubereitungsverfahren liegen und auch das Koch-Erlebnis an sich soll im Mittelpunkt stehen.  Zeitgemäßes Kochen mit guten Produkten und dem Einsatz von moderner Koch- und Küchentechnik spielen dabei eine große Rolle. </a:t>
            </a:r>
          </a:p>
        </p:txBody>
      </p:sp>
      <p:sp>
        <p:nvSpPr>
          <p:cNvPr id="4" name="Textplatzhalter 3"/>
          <p:cNvSpPr>
            <a:spLocks noGrp="1"/>
          </p:cNvSpPr>
          <p:nvPr>
            <p:ph type="body" sz="half" idx="2"/>
          </p:nvPr>
        </p:nvSpPr>
        <p:spPr/>
        <p:txBody>
          <a:bodyPr/>
          <a:lstStyle/>
          <a:p>
            <a:pPr algn="ctr"/>
            <a:r>
              <a:rPr lang="de-DE" i="1" dirty="0" smtClean="0"/>
              <a:t/>
            </a:r>
            <a:br>
              <a:rPr lang="de-DE" i="1" dirty="0" smtClean="0"/>
            </a:br>
            <a:r>
              <a:rPr lang="de-DE" sz="1800" b="1" i="1" dirty="0" smtClean="0"/>
              <a:t>Eine Kochschule für Wissensvermittlung </a:t>
            </a:r>
            <a:r>
              <a:rPr lang="de-DE" sz="1800" b="1" i="1" dirty="0"/>
              <a:t>&amp; Gemeinschaftserlebnis</a:t>
            </a:r>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4365104"/>
            <a:ext cx="3052440" cy="2037360"/>
          </a:xfrm>
          <a:prstGeom prst="rect">
            <a:avLst/>
          </a:prstGeom>
        </p:spPr>
      </p:pic>
      <p:pic>
        <p:nvPicPr>
          <p:cNvPr id="7"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22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t>Der Schwerpunkt </a:t>
            </a:r>
            <a:endParaRPr lang="de-DE" sz="2400" dirty="0"/>
          </a:p>
        </p:txBody>
      </p:sp>
      <p:sp>
        <p:nvSpPr>
          <p:cNvPr id="3" name="Inhaltsplatzhalter 2"/>
          <p:cNvSpPr>
            <a:spLocks noGrp="1"/>
          </p:cNvSpPr>
          <p:nvPr>
            <p:ph idx="1"/>
          </p:nvPr>
        </p:nvSpPr>
        <p:spPr>
          <a:xfrm>
            <a:off x="692001" y="559399"/>
            <a:ext cx="4116667" cy="4237754"/>
          </a:xfrm>
        </p:spPr>
        <p:txBody>
          <a:bodyPr>
            <a:normAutofit lnSpcReduction="10000"/>
          </a:bodyPr>
          <a:lstStyle/>
          <a:p>
            <a:r>
              <a:rPr lang="de-DE" sz="1600" dirty="0"/>
              <a:t>Der Schwerpunkt hierbei soll auf regionalen und saisonalen Produkten liegen. Insbesondere Wildprodukte aus den umliegenden Revieren und aus dem zum Hof </a:t>
            </a:r>
            <a:r>
              <a:rPr lang="de-DE" sz="1600" dirty="0" err="1"/>
              <a:t>Viehbrook</a:t>
            </a:r>
            <a:r>
              <a:rPr lang="de-DE" sz="1600" dirty="0"/>
              <a:t>  gehörenden Wild-Gatter mit Rot-, Dam- und Schwarzwild  und die Fleischprodukte von hofeigenen Rindern, Schweinen, Schafen, Enten und Hähnchen  stehen im Mittelpunkt. Frische Kräuter, Gemüse und Obst aus dem eigenen Gemüsegarten können gemeinsam geerntet und dann verarbeitet werden.  Des Weiteren sollen die  Produkte von anderen regionalen Erzeugern eine große Rolle.  </a:t>
            </a:r>
            <a:r>
              <a:rPr lang="de-DE" dirty="0"/>
              <a:t/>
            </a:r>
            <a:br>
              <a:rPr lang="de-DE" dirty="0"/>
            </a:br>
            <a:endParaRPr lang="de-DE" dirty="0"/>
          </a:p>
        </p:txBody>
      </p:sp>
      <p:sp>
        <p:nvSpPr>
          <p:cNvPr id="4" name="Textplatzhalter 3"/>
          <p:cNvSpPr>
            <a:spLocks noGrp="1"/>
          </p:cNvSpPr>
          <p:nvPr>
            <p:ph type="body" sz="half" idx="2"/>
          </p:nvPr>
        </p:nvSpPr>
        <p:spPr>
          <a:xfrm>
            <a:off x="4954370" y="3861048"/>
            <a:ext cx="3411725" cy="2517289"/>
          </a:xfrm>
        </p:spPr>
        <p:txBody>
          <a:bodyPr>
            <a:normAutofit/>
          </a:bodyPr>
          <a:lstStyle/>
          <a:p>
            <a:pPr algn="ctr"/>
            <a:r>
              <a:rPr lang="de-DE" sz="1800" b="1" i="1" dirty="0"/>
              <a:t>Zeitgemäßes Kochen mit hofeigenen und regionalen Produkten</a:t>
            </a:r>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4519846"/>
            <a:ext cx="2664966" cy="2027254"/>
          </a:xfrm>
          <a:prstGeom prst="rect">
            <a:avLst/>
          </a:prstGeom>
        </p:spPr>
      </p:pic>
      <p:pic>
        <p:nvPicPr>
          <p:cNvPr id="6"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04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Zielgruppen</a:t>
            </a:r>
            <a:endParaRPr lang="de-DE" dirty="0"/>
          </a:p>
        </p:txBody>
      </p:sp>
      <p:sp>
        <p:nvSpPr>
          <p:cNvPr id="3" name="Inhaltsplatzhalter 2"/>
          <p:cNvSpPr>
            <a:spLocks noGrp="1"/>
          </p:cNvSpPr>
          <p:nvPr>
            <p:ph idx="1"/>
          </p:nvPr>
        </p:nvSpPr>
        <p:spPr>
          <a:xfrm>
            <a:off x="683568" y="764704"/>
            <a:ext cx="4116667" cy="3489251"/>
          </a:xfrm>
        </p:spPr>
        <p:txBody>
          <a:bodyPr>
            <a:normAutofit/>
          </a:bodyPr>
          <a:lstStyle/>
          <a:p>
            <a:r>
              <a:rPr lang="de-DE" sz="1400" dirty="0"/>
              <a:t>Neben dem Erlebnis des gemeinschaftlichen Kochens steht  die Wissensvermittlung über Speisenzubereitung und Lebensmittel im Mittelpunkt. Die Zielgruppe ist sehr breit angestrebt, da sowohl das Kochen mit Kindergärten– und Schulklassen, wie auch Seminare für Erwachsene bis hin zu Kochevents für Gruppen und  Firmen mit dazu gehören.</a:t>
            </a:r>
          </a:p>
        </p:txBody>
      </p:sp>
      <p:sp>
        <p:nvSpPr>
          <p:cNvPr id="4" name="Textplatzhalter 3"/>
          <p:cNvSpPr>
            <a:spLocks noGrp="1"/>
          </p:cNvSpPr>
          <p:nvPr>
            <p:ph type="body" sz="half" idx="2"/>
          </p:nvPr>
        </p:nvSpPr>
        <p:spPr>
          <a:xfrm>
            <a:off x="4954370" y="4149080"/>
            <a:ext cx="3411725" cy="2517289"/>
          </a:xfrm>
        </p:spPr>
        <p:txBody>
          <a:bodyPr>
            <a:normAutofit/>
          </a:bodyPr>
          <a:lstStyle/>
          <a:p>
            <a:pPr algn="ctr"/>
            <a:r>
              <a:rPr lang="de-DE" sz="1800" b="1" i="1" dirty="0"/>
              <a:t>Ein vielfältiges Programm für verschiedene Zielgruppen</a:t>
            </a:r>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3789040"/>
            <a:ext cx="1656184" cy="2481350"/>
          </a:xfrm>
          <a:prstGeom prst="rect">
            <a:avLst/>
          </a:prstGeom>
        </p:spPr>
      </p:pic>
      <p:pic>
        <p:nvPicPr>
          <p:cNvPr id="6"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59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Der Hintergrund</a:t>
            </a:r>
            <a:endParaRPr lang="de-DE" dirty="0"/>
          </a:p>
        </p:txBody>
      </p:sp>
      <p:sp>
        <p:nvSpPr>
          <p:cNvPr id="3" name="Inhaltsplatzhalter 2"/>
          <p:cNvSpPr>
            <a:spLocks noGrp="1"/>
          </p:cNvSpPr>
          <p:nvPr>
            <p:ph idx="1"/>
          </p:nvPr>
        </p:nvSpPr>
        <p:spPr>
          <a:xfrm>
            <a:off x="683568" y="764704"/>
            <a:ext cx="4116667" cy="4404177"/>
          </a:xfrm>
        </p:spPr>
        <p:txBody>
          <a:bodyPr>
            <a:normAutofit/>
          </a:bodyPr>
          <a:lstStyle/>
          <a:p>
            <a:r>
              <a:rPr lang="de-DE" sz="1400" dirty="0" smtClean="0"/>
              <a:t>Durch </a:t>
            </a:r>
            <a:r>
              <a:rPr lang="de-DE" sz="1400" dirty="0"/>
              <a:t>die Kombination mit dem Wildgatter und der hofeigenen Landwirtschaft ist ein Aufzeigen von Kreisläufen  möglich, die sonst für die Verbraucher nicht mehr sichtbar sind. Angeleitet werden die Koch- und Backkurse je nach Thema von Köchen oder  Hauswirtschafterinnen. Für die Wissensvermittlung zu hofeigenen landwirtschaftlichen Themen gibt es auf dem Hof </a:t>
            </a:r>
            <a:r>
              <a:rPr lang="de-DE" sz="1400" dirty="0" err="1"/>
              <a:t>Viehbrook</a:t>
            </a:r>
            <a:r>
              <a:rPr lang="de-DE" sz="1400" dirty="0"/>
              <a:t> Bauernhofpädagogen. </a:t>
            </a:r>
          </a:p>
          <a:p>
            <a:endParaRPr lang="de-DE" dirty="0"/>
          </a:p>
        </p:txBody>
      </p:sp>
      <p:sp>
        <p:nvSpPr>
          <p:cNvPr id="4" name="Textplatzhalter 3"/>
          <p:cNvSpPr>
            <a:spLocks noGrp="1"/>
          </p:cNvSpPr>
          <p:nvPr>
            <p:ph type="body" sz="half" idx="2"/>
          </p:nvPr>
        </p:nvSpPr>
        <p:spPr>
          <a:xfrm>
            <a:off x="5076056" y="4005064"/>
            <a:ext cx="3411725" cy="2517289"/>
          </a:xfrm>
        </p:spPr>
        <p:txBody>
          <a:bodyPr>
            <a:normAutofit/>
          </a:bodyPr>
          <a:lstStyle/>
          <a:p>
            <a:pPr algn="ctr"/>
            <a:r>
              <a:rPr lang="de-DE" sz="1800" b="1" i="1" dirty="0" smtClean="0"/>
              <a:t>Kreisläufe aufzeigen </a:t>
            </a:r>
            <a:br>
              <a:rPr lang="de-DE" sz="1800" b="1" i="1" dirty="0" smtClean="0"/>
            </a:br>
            <a:r>
              <a:rPr lang="de-DE" sz="1800" b="1" i="1" dirty="0" smtClean="0"/>
              <a:t>&amp; Wertschöpfung steigern </a:t>
            </a:r>
            <a:endParaRPr lang="de-DE" sz="1800" b="1" i="1" dirty="0"/>
          </a:p>
        </p:txBody>
      </p:sp>
      <p:pic>
        <p:nvPicPr>
          <p:cNvPr id="5" name="Picture 2" descr="C:\Users\Kirsten\Documents\Logo Wilde Kochschule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4149080"/>
            <a:ext cx="2835201" cy="1850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90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Räumlichkeiten</a:t>
            </a:r>
            <a:endParaRPr lang="de-DE" dirty="0"/>
          </a:p>
        </p:txBody>
      </p:sp>
      <p:sp>
        <p:nvSpPr>
          <p:cNvPr id="3" name="Inhaltsplatzhalter 2"/>
          <p:cNvSpPr>
            <a:spLocks noGrp="1"/>
          </p:cNvSpPr>
          <p:nvPr>
            <p:ph idx="1"/>
          </p:nvPr>
        </p:nvSpPr>
        <p:spPr/>
        <p:txBody>
          <a:bodyPr>
            <a:normAutofit/>
          </a:bodyPr>
          <a:lstStyle/>
          <a:p>
            <a:r>
              <a:rPr lang="de-DE" sz="1600" dirty="0" smtClean="0"/>
              <a:t>Im Historischen Hauptgebäude des Hofes </a:t>
            </a:r>
            <a:r>
              <a:rPr lang="de-DE" sz="1600" dirty="0" err="1" smtClean="0"/>
              <a:t>Viehbrook</a:t>
            </a:r>
            <a:r>
              <a:rPr lang="de-DE" sz="1600" dirty="0" smtClean="0"/>
              <a:t> soll im ersten Stock ein moderner Küchenbereich entstehen, der für eine Gruppengröße bis 25 Personen Platz bietet. Darin enthalten sind Arbeitsflächen, moderne Küchengeräte und auch Platz zum Verköstigen der gekochten Speisen.  </a:t>
            </a:r>
            <a:endParaRPr lang="de-DE" sz="1600" dirty="0"/>
          </a:p>
        </p:txBody>
      </p:sp>
      <p:sp>
        <p:nvSpPr>
          <p:cNvPr id="4" name="Textplatzhalter 3"/>
          <p:cNvSpPr>
            <a:spLocks noGrp="1"/>
          </p:cNvSpPr>
          <p:nvPr>
            <p:ph type="body" sz="half" idx="2"/>
          </p:nvPr>
        </p:nvSpPr>
        <p:spPr>
          <a:xfrm>
            <a:off x="5076056" y="4149080"/>
            <a:ext cx="3411725" cy="2517289"/>
          </a:xfrm>
        </p:spPr>
        <p:txBody>
          <a:bodyPr>
            <a:normAutofit/>
          </a:bodyPr>
          <a:lstStyle/>
          <a:p>
            <a:pPr algn="ctr"/>
            <a:r>
              <a:rPr lang="de-DE" sz="1800" b="1" i="1" dirty="0"/>
              <a:t>Eine moderne Erlebnisküche in historischen Räumlichkeiten</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0036" y="4797152"/>
            <a:ext cx="2695575" cy="150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C:\Users\Kirsten\Documents\Logo Wilde Kochschu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908720"/>
            <a:ext cx="1728192" cy="1626533"/>
          </a:xfrm>
          <a:prstGeom prst="rect">
            <a:avLst/>
          </a:prstGeom>
          <a:noFill/>
          <a:ln w="12700" cmpd="thickThin">
            <a:solidFill>
              <a:schemeClr val="bg1"/>
            </a:solidFill>
          </a:ln>
          <a:extLst>
            <a:ext uri="{909E8E84-426E-40DD-AFC4-6F175D3DCCD1}">
              <a14:hiddenFill xmlns="" xmlns:a14="http://schemas.microsoft.com/office/drawing/2010/main">
                <a:solidFill>
                  <a:srgbClr val="FFFFFF"/>
                </a:solidFill>
              </a14:hiddenFill>
            </a:ext>
          </a:extLst>
        </p:spPr>
      </p:pic>
      <p:sp>
        <p:nvSpPr>
          <p:cNvPr id="5" name="Textfeld 4"/>
          <p:cNvSpPr txBox="1"/>
          <p:nvPr/>
        </p:nvSpPr>
        <p:spPr>
          <a:xfrm>
            <a:off x="1115616" y="908720"/>
            <a:ext cx="3744416" cy="1200329"/>
          </a:xfrm>
          <a:prstGeom prst="rect">
            <a:avLst/>
          </a:prstGeom>
          <a:noFill/>
        </p:spPr>
        <p:txBody>
          <a:bodyPr wrap="square" rtlCol="0">
            <a:spAutoFit/>
          </a:bodyPr>
          <a:lstStyle/>
          <a:p>
            <a:r>
              <a:rPr lang="de-DE" dirty="0" smtClean="0"/>
              <a:t>Investitionskosten: 79.730  € brutto</a:t>
            </a:r>
          </a:p>
          <a:p>
            <a:r>
              <a:rPr lang="de-DE" dirty="0"/>
              <a:t> </a:t>
            </a:r>
            <a:r>
              <a:rPr lang="de-DE" dirty="0" smtClean="0"/>
              <a:t>                                 67.000 € netto  </a:t>
            </a:r>
          </a:p>
          <a:p>
            <a:endParaRPr lang="de-DE" dirty="0"/>
          </a:p>
          <a:p>
            <a:r>
              <a:rPr lang="de-DE" dirty="0" smtClean="0"/>
              <a:t>Beantragte Förderung: 50 %   </a:t>
            </a:r>
            <a:endParaRPr lang="de-DE" dirty="0"/>
          </a:p>
        </p:txBody>
      </p:sp>
    </p:spTree>
    <p:extLst>
      <p:ext uri="{BB962C8B-B14F-4D97-AF65-F5344CB8AC3E}">
        <p14:creationId xmlns="" xmlns:p14="http://schemas.microsoft.com/office/powerpoint/2010/main" val="34735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0</TotalTime>
  <Words>487</Words>
  <Application>Microsoft Office PowerPoint</Application>
  <PresentationFormat>Bildschirmpräsentation (4:3)</PresentationFormat>
  <Paragraphs>40</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Hardcover</vt:lpstr>
      <vt:lpstr>Erlebnis-Kochschule Viehbrook</vt:lpstr>
      <vt:lpstr>Folie 2</vt:lpstr>
      <vt:lpstr>Der Hof Viehbrook  heute</vt:lpstr>
      <vt:lpstr>Die Idee</vt:lpstr>
      <vt:lpstr>Das Projekt</vt:lpstr>
      <vt:lpstr>Der Schwerpunkt </vt:lpstr>
      <vt:lpstr>Die Zielgruppen</vt:lpstr>
      <vt:lpstr>Der Hintergrund</vt:lpstr>
      <vt:lpstr>Die Räumlichkeiten</vt:lpstr>
      <vt:lpstr>Positive Effekte</vt:lpstr>
      <vt:lpstr>Folie 11</vt:lpstr>
    </vt:vector>
  </TitlesOfParts>
  <Company>MyCompany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Erlebnis-Kochschule Viehbrook</dc:title>
  <dc:creator>Customer</dc:creator>
  <cp:lastModifiedBy>Win User</cp:lastModifiedBy>
  <cp:revision>24</cp:revision>
  <dcterms:created xsi:type="dcterms:W3CDTF">2016-11-01T12:12:58Z</dcterms:created>
  <dcterms:modified xsi:type="dcterms:W3CDTF">2016-12-06T08:07:55Z</dcterms:modified>
</cp:coreProperties>
</file>